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</p:sldMasterIdLst>
  <p:notesMasterIdLst>
    <p:notesMasterId r:id="rId42"/>
  </p:notesMasterIdLst>
  <p:handoutMasterIdLst>
    <p:handoutMasterId r:id="rId43"/>
  </p:handoutMasterIdLst>
  <p:sldIdLst>
    <p:sldId id="519" r:id="rId3"/>
    <p:sldId id="525" r:id="rId4"/>
    <p:sldId id="258" r:id="rId5"/>
    <p:sldId id="520" r:id="rId6"/>
    <p:sldId id="536" r:id="rId7"/>
    <p:sldId id="527" r:id="rId8"/>
    <p:sldId id="1133" r:id="rId9"/>
    <p:sldId id="1134" r:id="rId10"/>
    <p:sldId id="534" r:id="rId11"/>
    <p:sldId id="522" r:id="rId12"/>
    <p:sldId id="523" r:id="rId13"/>
    <p:sldId id="524" r:id="rId14"/>
    <p:sldId id="491" r:id="rId15"/>
    <p:sldId id="1136" r:id="rId16"/>
    <p:sldId id="493" r:id="rId17"/>
    <p:sldId id="503" r:id="rId18"/>
    <p:sldId id="504" r:id="rId19"/>
    <p:sldId id="1131" r:id="rId20"/>
    <p:sldId id="526" r:id="rId21"/>
    <p:sldId id="537" r:id="rId22"/>
    <p:sldId id="495" r:id="rId23"/>
    <p:sldId id="497" r:id="rId24"/>
    <p:sldId id="498" r:id="rId25"/>
    <p:sldId id="499" r:id="rId26"/>
    <p:sldId id="539" r:id="rId27"/>
    <p:sldId id="541" r:id="rId28"/>
    <p:sldId id="507" r:id="rId29"/>
    <p:sldId id="501" r:id="rId30"/>
    <p:sldId id="1139" r:id="rId31"/>
    <p:sldId id="508" r:id="rId32"/>
    <p:sldId id="509" r:id="rId33"/>
    <p:sldId id="1132" r:id="rId34"/>
    <p:sldId id="518" r:id="rId35"/>
    <p:sldId id="1127" r:id="rId36"/>
    <p:sldId id="304" r:id="rId37"/>
    <p:sldId id="617" r:id="rId38"/>
    <p:sldId id="848" r:id="rId39"/>
    <p:sldId id="405" r:id="rId40"/>
    <p:sldId id="4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DAA8938-F605-4647-BD82-DA9A4B722BB0}">
          <p14:sldIdLst>
            <p14:sldId id="519"/>
            <p14:sldId id="525"/>
            <p14:sldId id="258"/>
          </p14:sldIdLst>
        </p14:section>
        <p14:section name="Exceptions" id="{702384F3-A2CA-47A8-8446-461808AF8E87}">
          <p14:sldIdLst>
            <p14:sldId id="520"/>
            <p14:sldId id="536"/>
            <p14:sldId id="527"/>
            <p14:sldId id="1133"/>
            <p14:sldId id="1134"/>
            <p14:sldId id="534"/>
          </p14:sldIdLst>
        </p14:section>
        <p14:section name="Handling Exceptions" id="{321E67D0-0C05-48BA-81D5-BABDA259CEE6}">
          <p14:sldIdLst>
            <p14:sldId id="522"/>
            <p14:sldId id="523"/>
            <p14:sldId id="524"/>
            <p14:sldId id="491"/>
            <p14:sldId id="1136"/>
            <p14:sldId id="493"/>
            <p14:sldId id="503"/>
            <p14:sldId id="504"/>
            <p14:sldId id="1131"/>
            <p14:sldId id="526"/>
          </p14:sldIdLst>
        </p14:section>
        <p14:section name="Throwing Exceptions" id="{9FB960B9-EF5E-4C41-8078-647F9403DFB0}">
          <p14:sldIdLst>
            <p14:sldId id="537"/>
            <p14:sldId id="495"/>
            <p14:sldId id="497"/>
            <p14:sldId id="498"/>
            <p14:sldId id="499"/>
            <p14:sldId id="539"/>
          </p14:sldIdLst>
        </p14:section>
        <p14:section name="Best Practices" id="{22F54899-CF17-4C1C-8AF9-AE0448EE644D}">
          <p14:sldIdLst>
            <p14:sldId id="541"/>
            <p14:sldId id="507"/>
            <p14:sldId id="501"/>
            <p14:sldId id="1139"/>
            <p14:sldId id="508"/>
            <p14:sldId id="509"/>
          </p14:sldIdLst>
        </p14:section>
        <p14:section name="Custom Exceptions" id="{473067CB-DDC9-49B0-8C6F-9F88B082991F}">
          <p14:sldIdLst>
            <p14:sldId id="1132"/>
            <p14:sldId id="518"/>
          </p14:sldIdLst>
        </p14:section>
        <p14:section name="Conclusion" id="{911D922C-24D3-4B62-A94F-E8C57DA57B67}">
          <p14:sldIdLst>
            <p14:sldId id="1127"/>
            <p14:sldId id="304"/>
            <p14:sldId id="617"/>
            <p14:sldId id="848"/>
            <p14:sldId id="405"/>
            <p14:sldId id="400"/>
          </p14:sldIdLst>
        </p14:section>
        <p14:section name="Default Section" id="{71B71E85-CC38-4EF7-949C-5A7727799412}">
          <p14:sldIdLst/>
        </p14:section>
        <p14:section name="Default Section" id="{DEEDD77C-29F1-4CAE-B5A7-81C19844188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78" autoAdjust="0"/>
    <p:restoredTop sz="94620" autoAdjust="0"/>
  </p:normalViewPr>
  <p:slideViewPr>
    <p:cSldViewPr snapToGrid="0" showGuides="1">
      <p:cViewPr varScale="1">
        <p:scale>
          <a:sx n="85" d="100"/>
          <a:sy n="85" d="100"/>
        </p:scale>
        <p:origin x="102" y="426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22.11.2019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11/22/2019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2267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7085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79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73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799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7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7868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5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205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29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3375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7157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425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6440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040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48720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233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3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60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7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1" y="6035666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3" y="6035666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60" y="254857"/>
            <a:ext cx="10965303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7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09808"/>
            <a:ext cx="2951518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34604"/>
            <a:ext cx="2951518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67855"/>
            <a:ext cx="2951518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1112"/>
            <a:ext cx="2951518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6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6"/>
            <a:ext cx="8182463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0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00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8" y="3314706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4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00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02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5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7" y="6390562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7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4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7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6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3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8" y="1702475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5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5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5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5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3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2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6" y="1297095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7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7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3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1" y="1186309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8" y="5017464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4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30" y="1319425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7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6985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6892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07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0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7" y="6397198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30" y="6397198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8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2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0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0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0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0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0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modules/59/java-advance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68.gif"/><Relationship Id="rId4" Type="http://schemas.openxmlformats.org/officeDocument/2006/relationships/image" Target="../media/image65.jpeg"/><Relationship Id="rId9" Type="http://schemas.openxmlformats.org/officeDocument/2006/relationships/hyperlink" Target="https://www.lukanet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6.png"/><Relationship Id="rId26" Type="http://schemas.openxmlformats.org/officeDocument/2006/relationships/image" Target="../media/image8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3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9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72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6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4.png"/><Relationship Id="rId22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FD8F2F6-C6FD-45C1-9A34-493A96B5F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275" y="1303142"/>
            <a:ext cx="10962447" cy="882654"/>
          </a:xfrm>
        </p:spPr>
        <p:txBody>
          <a:bodyPr>
            <a:normAutofit/>
          </a:bodyPr>
          <a:lstStyle/>
          <a:p>
            <a:r>
              <a:rPr lang="en-US" sz="3200" dirty="0"/>
              <a:t>Handling Errors During the Program Execution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9694CC-2C89-48B9-B825-F4BC36B7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A9EEED-C98E-4D08-8BC8-26B8B6BDF6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3191" y="5916317"/>
            <a:ext cx="2950749" cy="382403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25C836-E808-4793-BF48-8291E986A5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340408"/>
            <a:ext cx="2950749" cy="351497"/>
          </a:xfrm>
        </p:spPr>
        <p:txBody>
          <a:bodyPr/>
          <a:lstStyle/>
          <a:p>
            <a:r>
              <a:rPr lang="en-US" dirty="0">
                <a:solidFill>
                  <a:srgbClr val="234465">
                    <a:lumMod val="75000"/>
                  </a:srgbClr>
                </a:solidFill>
                <a:hlinkClick r:id="rId2"/>
              </a:rPr>
              <a:t>http://softuni.bg</a:t>
            </a:r>
            <a:endParaRPr lang="en-US" dirty="0">
              <a:solidFill>
                <a:srgbClr val="234465">
                  <a:lumMod val="75000"/>
                </a:srgb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97C783-9341-472A-8A98-F8A6ED1C4F9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2561" y="4651002"/>
            <a:ext cx="2950749" cy="958395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620A03-31A9-4562-A242-606C6E0A9C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175292"/>
            <a:ext cx="2950749" cy="831693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en-US" dirty="0"/>
          </a:p>
        </p:txBody>
      </p:sp>
      <p:pic>
        <p:nvPicPr>
          <p:cNvPr id="1036" name="Picture 12" descr="Ð ÐµÐ·ÑÐ»ÑÐ°Ñ Ñ Ð¸Ð·Ð¾Ð±ÑÐ°Ð¶ÐµÐ½Ð¸Ðµ Ð·Ð° programmer png">
            <a:extLst>
              <a:ext uri="{FF2B5EF4-FFF2-40B4-BE49-F238E27FC236}">
                <a16:creationId xmlns:a16="http://schemas.microsoft.com/office/drawing/2014/main" id="{687CFE1B-B89E-40FB-8A4F-4804C8D5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445" y="2438400"/>
            <a:ext cx="2603110" cy="260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06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A7DD36-91E0-40B2-AA14-45B85A03E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70E6C-4558-435F-9DE3-EFA8E18991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" name="Picture 2" descr="Ð ÐµÐ·ÑÐ»ÑÐ°Ñ Ñ Ð¸Ð·Ð¾Ð±ÑÐ°Ð¶ÐµÐ½Ð¸Ðµ Ð·Ð° 404 png">
            <a:extLst>
              <a:ext uri="{FF2B5EF4-FFF2-40B4-BE49-F238E27FC236}">
                <a16:creationId xmlns:a16="http://schemas.microsoft.com/office/drawing/2014/main" id="{5687D31C-6063-48C9-89FB-2C059DD15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6" y="1175016"/>
            <a:ext cx="30543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5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F701-5968-4037-B0F1-B55B3C48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0E0D8-3DFF-4594-801D-7E646D8AF2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Java 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try-catch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construction</a:t>
            </a:r>
            <a:endParaRPr lang="ru-RU" dirty="0"/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buNone/>
            </a:pPr>
            <a:endParaRPr lang="ru-RU" dirty="0"/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can be used multiple times to process different exception types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C7EBD-9FCD-4C6A-A4EC-5135C2B41C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07C94E-363D-4C40-A45D-FFBA57F09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80" y="2366968"/>
            <a:ext cx="9047094" cy="213904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try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Do some work that can raise an exception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Handle the caught exception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6" name="Picture 4" descr="C:\Documents\Courses\OOP\OOP Images\sticker,375x360.png">
            <a:extLst>
              <a:ext uri="{FF2B5EF4-FFF2-40B4-BE49-F238E27FC236}">
                <a16:creationId xmlns:a16="http://schemas.microsoft.com/office/drawing/2014/main" id="{AF0AE878-7FE9-42B6-ACDA-9251DA8D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834" y="3262431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92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3322-B777-4E65-BD66-EBB11878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Catch Blocks –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7BAD4-B6C4-43A2-8F0D-36F28D4F01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6E872E-822F-44BB-99CF-7D56A7E8A36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29246" y="1615563"/>
            <a:ext cx="10065988" cy="420999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s = sc.nextLine();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Integer.parseInt(s);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System.out.printf(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"You entered a valid integer number %s.", s);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NumberFormatException ex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System.out.println("Invalid integer number!");</a:t>
            </a:r>
          </a:p>
          <a:p>
            <a:pPr marL="0" indent="0" eaLnBrk="0" hangingPunct="0"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1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400" dirty="0"/>
              <a:t>When catching an exception of a particular class, all its </a:t>
            </a:r>
            <a:br>
              <a:rPr lang="en-US" sz="3400" dirty="0"/>
            </a:br>
            <a:r>
              <a:rPr lang="en-US" sz="3400" dirty="0"/>
              <a:t>inheritors (child exceptions) are caught too, e.g.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None/>
            </a:pPr>
            <a:endParaRPr lang="en-US" sz="3400" dirty="0"/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endParaRPr lang="en-US" sz="340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3400" dirty="0"/>
          </a:p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400" dirty="0"/>
              <a:t>Handles</a:t>
            </a:r>
            <a:r>
              <a:rPr lang="bg-BG" sz="3400" dirty="0"/>
              <a:t> </a:t>
            </a:r>
            <a:r>
              <a:rPr lang="en-US" sz="3400" b="1" noProof="1">
                <a:solidFill>
                  <a:schemeClr val="bg1"/>
                </a:solidFill>
                <a:cs typeface="Consolas" pitchFamily="49" charset="0"/>
              </a:rPr>
              <a:t>IndexOutOfBoundsException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and</a:t>
            </a:r>
            <a:r>
              <a:rPr lang="bg-BG" sz="3400" dirty="0"/>
              <a:t> </a:t>
            </a:r>
            <a:r>
              <a:rPr lang="en-US" sz="3400" dirty="0"/>
              <a:t>its descendants </a:t>
            </a:r>
            <a:br>
              <a:rPr lang="en-US" sz="3400" dirty="0"/>
            </a:br>
            <a:r>
              <a:rPr lang="en-US" sz="3400" b="1" noProof="1">
                <a:solidFill>
                  <a:schemeClr val="bg1"/>
                </a:solidFill>
                <a:cs typeface="Consolas" pitchFamily="49" charset="0"/>
              </a:rPr>
              <a:t>ArrayIndexOutOfBoundsException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and</a:t>
            </a:r>
            <a:r>
              <a:rPr lang="bg-BG" sz="3400" dirty="0"/>
              <a:t> </a:t>
            </a:r>
            <a:br>
              <a:rPr lang="en-US" sz="3400" dirty="0"/>
            </a:br>
            <a:r>
              <a:rPr lang="en-US" sz="3400" b="1" noProof="1">
                <a:solidFill>
                  <a:schemeClr val="bg1"/>
                </a:solidFill>
                <a:cs typeface="Consolas" pitchFamily="49" charset="0"/>
              </a:rPr>
              <a:t>StringIndexOutOfBoundsException</a:t>
            </a: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19811" y="2388572"/>
            <a:ext cx="9076641" cy="2139047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Do some work that can cause an exception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IndexOutOfBoundsException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ae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Handle the caught arithmetic exception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10242" name="Picture 2" descr="Ð ÐµÐ·ÑÐ»ÑÐ°Ñ Ñ Ð¸Ð·Ð¾Ð±ÑÐ°Ð¶ÐµÐ½Ð¸Ðµ Ð·Ð° bug net png">
            <a:extLst>
              <a:ext uri="{FF2B5EF4-FFF2-40B4-BE49-F238E27FC236}">
                <a16:creationId xmlns:a16="http://schemas.microsoft.com/office/drawing/2014/main" id="{F0588981-328D-46E3-A98A-4508D7078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577" y="2012842"/>
            <a:ext cx="1439378" cy="24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94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Mistake!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958574" y="1614430"/>
            <a:ext cx="10460539" cy="4585871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 str = sc.nextLine();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Integer.parseInt(str);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ex) {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System.out.println("Cannot parse the number!");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NumberFormatException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ex) {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System.out.println("Invalid integer number!");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9B762B8-3ED2-42D0-8B8A-CE785F8DD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51976"/>
            <a:ext cx="2066671" cy="510778"/>
          </a:xfrm>
          <a:prstGeom prst="wedgeRoundRectCallout">
            <a:avLst>
              <a:gd name="adj1" fmla="val -56713"/>
              <a:gd name="adj2" fmla="val -5608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Should be last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BD7EA731-9564-44C7-A7ED-C43EA9FC6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88" y="4642945"/>
            <a:ext cx="2743200" cy="510778"/>
          </a:xfrm>
          <a:prstGeom prst="wedgeRoundRectCallout">
            <a:avLst>
              <a:gd name="adj1" fmla="val -56629"/>
              <a:gd name="adj2" fmla="val 16484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val="2161878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 handling all exceptions (even unmanaged) use the </a:t>
            </a:r>
            <a:br>
              <a:rPr lang="en-US" sz="3400" dirty="0"/>
            </a:br>
            <a:r>
              <a:rPr lang="en-US" sz="3400" dirty="0"/>
              <a:t>construction:</a:t>
            </a:r>
            <a:endParaRPr lang="bg-BG" sz="34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12913" y="3203750"/>
            <a:ext cx="9296399" cy="224676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Do some work that can raise any exception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Exception ex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Handle the caught exception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934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9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1" y="1196125"/>
            <a:ext cx="11815018" cy="5201066"/>
          </a:xfrm>
        </p:spPr>
        <p:txBody>
          <a:bodyPr>
            <a:normAutofit/>
          </a:bodyPr>
          <a:lstStyle/>
          <a:p>
            <a:r>
              <a:rPr lang="en-US" dirty="0"/>
              <a:t>The statement: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/>
              <a:t>Ensures execution of a given block in all cases</a:t>
            </a:r>
          </a:p>
          <a:p>
            <a:pPr lvl="1"/>
            <a:r>
              <a:rPr lang="en-US" dirty="0"/>
              <a:t>When exception is raised or not in the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block</a:t>
            </a:r>
          </a:p>
          <a:p>
            <a:r>
              <a:rPr lang="en-US" dirty="0"/>
              <a:t>Used for execution of cleaning-up code, e.g.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Statement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620595" y="1775769"/>
            <a:ext cx="9286975" cy="203132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// Do some work that can cause an exception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finally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// This block will always execute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0043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409189" y="1288639"/>
            <a:ext cx="11371634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static void testTryFinally()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System.out.println("Code executed before try-finally.");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String str = sc.nextLine();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Integer.parseInt(str);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System.out.println("Parsing was successful.");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return;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Exit from the current method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 catch (NumberFormatException ex)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System.out.println("Parsing failed!");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 finally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System.out.println("This cleanup code is always executed.");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System.out.println("This code is after the try-finally block.");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80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37A23-52F0-47B8-B324-BA42E207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Exceptions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33CEF-A5E6-4F6B-AF02-6F7B07A7C5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69BC9C-1637-4C90-B722-9D988D36E86B}"/>
              </a:ext>
            </a:extLst>
          </p:cNvPr>
          <p:cNvSpPr/>
          <p:nvPr/>
        </p:nvSpPr>
        <p:spPr bwMode="auto">
          <a:xfrm>
            <a:off x="1697574" y="2350784"/>
            <a:ext cx="1981200" cy="6858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try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D5F5F-D787-44BA-B44A-1656C6477033}"/>
              </a:ext>
            </a:extLst>
          </p:cNvPr>
          <p:cNvSpPr/>
          <p:nvPr/>
        </p:nvSpPr>
        <p:spPr bwMode="auto">
          <a:xfrm>
            <a:off x="5788830" y="2280208"/>
            <a:ext cx="4724400" cy="83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Run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this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8E150FF-7AB0-4A5B-A16E-42547CD4E503}"/>
              </a:ext>
            </a:extLst>
          </p:cNvPr>
          <p:cNvSpPr/>
          <p:nvPr/>
        </p:nvSpPr>
        <p:spPr>
          <a:xfrm>
            <a:off x="4753229" y="2297031"/>
            <a:ext cx="381000" cy="838200"/>
          </a:xfrm>
          <a:prstGeom prst="leftBrace">
            <a:avLst/>
          </a:prstGeom>
          <a:ln w="857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854B51-A589-46F9-B3FE-7F4BE768E141}"/>
              </a:ext>
            </a:extLst>
          </p:cNvPr>
          <p:cNvSpPr/>
          <p:nvPr/>
        </p:nvSpPr>
        <p:spPr bwMode="auto">
          <a:xfrm>
            <a:off x="1697574" y="3690726"/>
            <a:ext cx="1981200" cy="6858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catch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23E5AE-A144-462D-BAFB-989C2EEDE05F}"/>
              </a:ext>
            </a:extLst>
          </p:cNvPr>
          <p:cNvSpPr/>
          <p:nvPr/>
        </p:nvSpPr>
        <p:spPr bwMode="auto">
          <a:xfrm>
            <a:off x="5788830" y="3614526"/>
            <a:ext cx="4724400" cy="83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Execute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this</a:t>
            </a:r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FFFFFF"/>
                </a:solidFill>
              </a:rPr>
              <a:t>code when there is an exception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D56FFA-6D42-4E57-9AF1-A792852E071E}"/>
              </a:ext>
            </a:extLst>
          </p:cNvPr>
          <p:cNvSpPr/>
          <p:nvPr/>
        </p:nvSpPr>
        <p:spPr bwMode="auto">
          <a:xfrm>
            <a:off x="1697574" y="5025045"/>
            <a:ext cx="1981200" cy="6858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finally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3CF82C2-396E-439A-9E3D-BCA338504CCE}"/>
              </a:ext>
            </a:extLst>
          </p:cNvPr>
          <p:cNvSpPr/>
          <p:nvPr/>
        </p:nvSpPr>
        <p:spPr bwMode="auto">
          <a:xfrm>
            <a:off x="5795159" y="4948845"/>
            <a:ext cx="4724400" cy="838200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</a:rPr>
              <a:t>Always run this code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EDF56447-7D9F-48E7-8818-EAD9946C6951}"/>
              </a:ext>
            </a:extLst>
          </p:cNvPr>
          <p:cNvSpPr/>
          <p:nvPr/>
        </p:nvSpPr>
        <p:spPr>
          <a:xfrm>
            <a:off x="4753229" y="3614526"/>
            <a:ext cx="381000" cy="838200"/>
          </a:xfrm>
          <a:prstGeom prst="leftBrace">
            <a:avLst/>
          </a:prstGeom>
          <a:ln w="857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A496470-A997-4DF3-B1E1-BC8610878B45}"/>
              </a:ext>
            </a:extLst>
          </p:cNvPr>
          <p:cNvSpPr/>
          <p:nvPr/>
        </p:nvSpPr>
        <p:spPr>
          <a:xfrm>
            <a:off x="4755730" y="4948845"/>
            <a:ext cx="381000" cy="838200"/>
          </a:xfrm>
          <a:prstGeom prst="leftBrace">
            <a:avLst/>
          </a:prstGeom>
          <a:ln w="857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4D6915-A245-46CF-A53A-46609BD94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BFCCC-6AAA-454C-B680-036AA2AB58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122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C5893118-B276-42EE-AA0B-EAF300179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5404" y="1828800"/>
            <a:ext cx="400119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32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8383-C6A7-42DF-9D8D-3257FEDC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0B887-951E-406B-B904-1D03A1FDB6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932996" lvl="1" indent="-4572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Class</a:t>
            </a:r>
          </a:p>
          <a:p>
            <a:pPr marL="932996" lvl="1" indent="-457200">
              <a:lnSpc>
                <a:spcPct val="100000"/>
              </a:lnSpc>
            </a:pPr>
            <a:r>
              <a:rPr lang="en-US" dirty="0"/>
              <a:t>Types of Exceptions and Their 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Practices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Creating Custom Exceptions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B706-7644-42F7-B743-D2AB01A9B04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4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DEAA1-88A1-4F41-9A7F-F19C963E8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</a:p>
        </p:txBody>
      </p:sp>
      <p:pic>
        <p:nvPicPr>
          <p:cNvPr id="12290" name="Picture 2" descr="Ð ÐµÐ·ÑÐ»ÑÐ°Ñ Ñ Ð¸Ð·Ð¾Ð±ÑÐ°Ð¶ÐµÐ½Ð¸Ðµ Ð·Ð° exception png">
            <a:extLst>
              <a:ext uri="{FF2B5EF4-FFF2-40B4-BE49-F238E27FC236}">
                <a16:creationId xmlns:a16="http://schemas.microsoft.com/office/drawing/2014/main" id="{C80D3C62-45FC-4E2B-B484-01C105B2B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213" y="990601"/>
            <a:ext cx="5061575" cy="284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32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Exceptions are thrown (raised) by the </a:t>
            </a:r>
            <a:r>
              <a:rPr lang="en-US" sz="34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Used to notify the calling code in case of an error </a:t>
            </a:r>
            <a:br>
              <a:rPr lang="en-US" sz="3400" dirty="0"/>
            </a:br>
            <a:r>
              <a:rPr lang="en-US" sz="3400" dirty="0"/>
              <a:t>or unusual situation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program execution stops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exception travels over the stack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Until a matching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to handle it</a:t>
            </a:r>
          </a:p>
          <a:p>
            <a:pPr>
              <a:lnSpc>
                <a:spcPct val="100000"/>
              </a:lnSpc>
            </a:pPr>
            <a:r>
              <a:rPr lang="en-US" dirty="0"/>
              <a:t>Unhandled exceptions display an error message</a:t>
            </a:r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0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ct val="30000"/>
              </a:spcBef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400" dirty="0"/>
              <a:t> an exception with an error message:</a:t>
            </a:r>
          </a:p>
          <a:p>
            <a:pPr marL="0" indent="0">
              <a:spcAft>
                <a:spcPts val="0"/>
              </a:spcAft>
              <a:buNone/>
            </a:pPr>
            <a:endParaRPr lang="bg-BG" sz="3400" dirty="0"/>
          </a:p>
          <a:p>
            <a:pPr>
              <a:spcBef>
                <a:spcPct val="0"/>
              </a:spcBef>
            </a:pPr>
            <a:r>
              <a:rPr lang="en-US" sz="3400" dirty="0"/>
              <a:t>Exceptions can accept message and cause:</a:t>
            </a:r>
          </a:p>
          <a:p>
            <a:pPr marL="0" indent="0">
              <a:spcBef>
                <a:spcPct val="0"/>
              </a:spcBef>
              <a:buNone/>
            </a:pPr>
            <a:endParaRPr lang="en-US" sz="3400" dirty="0"/>
          </a:p>
          <a:p>
            <a:pPr marL="0" indent="0">
              <a:spcBef>
                <a:spcPct val="0"/>
              </a:spcBef>
              <a:buNone/>
            </a:pPr>
            <a:endParaRPr lang="en-US" sz="3400" dirty="0"/>
          </a:p>
          <a:p>
            <a:pPr marL="0" indent="0">
              <a:spcBef>
                <a:spcPts val="1200"/>
              </a:spcBef>
              <a:buNone/>
            </a:pPr>
            <a:endParaRPr lang="en-US" sz="3400" dirty="0"/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Note</a:t>
            </a:r>
            <a:r>
              <a:rPr lang="bg-BG" sz="3400" b="1" dirty="0"/>
              <a:t>:</a:t>
            </a:r>
            <a:r>
              <a:rPr lang="en-US" sz="3400" b="1" dirty="0"/>
              <a:t> </a:t>
            </a:r>
            <a:r>
              <a:rPr lang="en-US" sz="3400" dirty="0"/>
              <a:t>if the original exception is not passed, the initial cause of the exception is lost</a:t>
            </a:r>
            <a:endParaRPr lang="bg-BG" sz="34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/>
              <a:t> Keyword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619125" y="1835555"/>
            <a:ext cx="11134724" cy="461665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IllegalArgumentException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("Invalid amount!");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9125" y="3041425"/>
            <a:ext cx="11134725" cy="1938992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(SQLException sqlEx)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IllegalStateException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("Cannot save invoice.", sqlEx);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887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Re-Throwing Exceptions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5812" y="1879060"/>
            <a:ext cx="9160214" cy="2677656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Integer.parseInt(str);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 catch (NumberFormatException ex)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System.out.println("Parse failed!");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ex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Re-throw the caught exception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4397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692288" y="1288639"/>
            <a:ext cx="10815536" cy="526297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double sqrt(double value)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(value &lt;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 new IllegalArgumentException(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	"Sqrt for negative numbers is undefined!"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Math.sqrt(value);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sqrt(-1);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 catch (IllegalArgumentException ex)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System.err.println(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"Error: " + ex.getMessage()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ex.printStackTrace();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83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E2DFE-53DC-4CD1-BB4E-1795824C3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D8CA1-0867-4C1A-B8B1-DB6CBEC144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537" y="5490440"/>
            <a:ext cx="10958928" cy="499819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3314" name="Picture 2" descr="Ð ÐµÐ·ÑÐ»ÑÐ°Ñ Ñ Ð¸Ð·Ð¾Ð±ÑÐ°Ð¶ÐµÐ½Ð¸Ðµ Ð·Ð° throw png">
            <a:extLst>
              <a:ext uri="{FF2B5EF4-FFF2-40B4-BE49-F238E27FC236}">
                <a16:creationId xmlns:a16="http://schemas.microsoft.com/office/drawing/2014/main" id="{E3C60B04-10F9-403D-9B15-9DD080317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868" y="1600201"/>
            <a:ext cx="3386266" cy="21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6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96A6EE-918D-4581-BE39-1B2A14BE5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pic>
        <p:nvPicPr>
          <p:cNvPr id="15366" name="Picture 6" descr="Ð ÐµÐ·ÑÐ»ÑÐ°Ñ Ñ Ð¸Ð·Ð¾Ð±ÑÐ°Ð¶ÐµÐ½Ð¸Ðµ Ð·Ð° brain training png">
            <a:extLst>
              <a:ext uri="{FF2B5EF4-FFF2-40B4-BE49-F238E27FC236}">
                <a16:creationId xmlns:a16="http://schemas.microsoft.com/office/drawing/2014/main" id="{41F5FE03-FB2E-43BC-A169-24A5512DE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376" y="1219200"/>
            <a:ext cx="340725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4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/>
              <a:t>blocks should: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Begin with the exceptions lowest in the hierarchy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Continue with the more general exceptions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Otherwise a compilation error will occur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500" dirty="0"/>
              <a:t>Each </a:t>
            </a:r>
            <a:r>
              <a:rPr lang="en-US" sz="35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35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500" dirty="0"/>
              <a:t>block should handle only these exceptions </a:t>
            </a:r>
            <a:br>
              <a:rPr lang="en-US" sz="3500" dirty="0"/>
            </a:br>
            <a:r>
              <a:rPr lang="en-US" sz="3500" dirty="0"/>
              <a:t>which it expects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If a method is not competent to handle an exception, it should </a:t>
            </a:r>
            <a:br>
              <a:rPr lang="en-US" dirty="0"/>
            </a:br>
            <a:r>
              <a:rPr lang="en-US" dirty="0"/>
              <a:t>leave it unhandled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Handling all exceptions disregarding their type is a popular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bad practice</a:t>
            </a:r>
            <a:r>
              <a:rPr lang="en-US" dirty="0"/>
              <a:t>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>
                <a:latin typeface="Consolas" panose="020B0609020204030204" pitchFamily="49" charset="0"/>
              </a:rPr>
              <a:t>catch</a:t>
            </a:r>
            <a:r>
              <a:rPr lang="en-GB" dirty="0"/>
              <a:t> Block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When an application attempts to use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null</a:t>
            </a:r>
            <a:r>
              <a:rPr lang="en-US" sz="3400" noProof="1">
                <a:cs typeface="Consolas" pitchFamily="49" charset="0"/>
              </a:rPr>
              <a:t> in a case where </a:t>
            </a:r>
            <a:br>
              <a:rPr lang="en-US" sz="3400" noProof="1">
                <a:cs typeface="Consolas" pitchFamily="49" charset="0"/>
              </a:rPr>
            </a:br>
            <a:r>
              <a:rPr lang="en-US" sz="3400" noProof="1">
                <a:cs typeface="Consolas" pitchFamily="49" charset="0"/>
              </a:rPr>
              <a:t>an object is required –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NullPointerException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An array has been accessed with an illegal index – </a:t>
            </a:r>
            <a:br>
              <a:rPr lang="en-US" sz="3400" noProof="1">
                <a:cs typeface="Consolas" pitchFamily="49" charset="0"/>
              </a:rPr>
            </a:b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ArrayIndexOutOfBoundsException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An index is either negative or greater than the size of </a:t>
            </a:r>
            <a:br>
              <a:rPr lang="en-US" sz="3400" noProof="1">
                <a:cs typeface="Consolas" pitchFamily="49" charset="0"/>
              </a:rPr>
            </a:br>
            <a:r>
              <a:rPr lang="en-US" sz="3400" noProof="1">
                <a:cs typeface="Consolas" pitchFamily="49" charset="0"/>
              </a:rPr>
              <a:t>the string  –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StringIndexOutOfBoundsException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>
                <a:cs typeface="Consolas" pitchFamily="49" charset="0"/>
              </a:rPr>
              <a:t>Attempts to convert a inappropriate string to one of the </a:t>
            </a:r>
            <a:br>
              <a:rPr lang="en-US" sz="3400" noProof="1">
                <a:cs typeface="Consolas" pitchFamily="49" charset="0"/>
              </a:rPr>
            </a:br>
            <a:r>
              <a:rPr lang="en-US" sz="3400" noProof="1">
                <a:cs typeface="Consolas" pitchFamily="49" charset="0"/>
              </a:rPr>
              <a:t>numeric types -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NumberFormatException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Exception Type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52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/>
              <a:t>When an exceptional arithmetic condition has occurred – </a:t>
            </a:r>
            <a:br>
              <a:rPr lang="en-US" sz="3400" noProof="1"/>
            </a:b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ArithmeticException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/>
              <a:t>Attempts to cast an object to a subclass of which it is not an </a:t>
            </a:r>
            <a:br>
              <a:rPr lang="en-US" sz="3400" noProof="1"/>
            </a:br>
            <a:r>
              <a:rPr lang="en-US" sz="3400" noProof="1"/>
              <a:t>instance –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ClassCastException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noProof="1"/>
              <a:t>A method has been passed an illegal or inappropriate </a:t>
            </a:r>
            <a:br>
              <a:rPr lang="en-US" sz="3400" noProof="1"/>
            </a:br>
            <a:r>
              <a:rPr lang="en-US" sz="3400" noProof="1"/>
              <a:t>argument -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</a:rPr>
              <a:t>IllegalArgumentException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Exception Type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76285" y="2297338"/>
            <a:ext cx="8160774" cy="31202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9600" b="1" dirty="0"/>
              <a:t>#java-advanced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3559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 fontScale="92500" lnSpcReduction="10000"/>
          </a:bodyPr>
          <a:lstStyle/>
          <a:p>
            <a:r>
              <a:rPr lang="en-US" sz="3700" dirty="0"/>
              <a:t>When raising an exception, always pass to the constructor a </a:t>
            </a:r>
            <a:br>
              <a:rPr lang="en-US" sz="3700" dirty="0"/>
            </a:br>
            <a:r>
              <a:rPr lang="en-US" sz="3700" b="1" dirty="0">
                <a:solidFill>
                  <a:schemeClr val="bg1"/>
                </a:solidFill>
              </a:rPr>
              <a:t>good</a:t>
            </a:r>
            <a:r>
              <a:rPr lang="en-US" sz="3700" dirty="0"/>
              <a:t> </a:t>
            </a:r>
            <a:r>
              <a:rPr lang="en-US" sz="3700" b="1" dirty="0">
                <a:solidFill>
                  <a:schemeClr val="bg1"/>
                </a:solidFill>
              </a:rPr>
              <a:t>explanation message</a:t>
            </a:r>
            <a:endParaRPr lang="bg-BG" sz="37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700" dirty="0"/>
              <a:t>When throwing an exception always pass a good description </a:t>
            </a:r>
            <a:br>
              <a:rPr lang="en-US" sz="3700" dirty="0"/>
            </a:br>
            <a:r>
              <a:rPr lang="en-US" sz="3700" dirty="0"/>
              <a:t>of the problem</a:t>
            </a:r>
          </a:p>
          <a:p>
            <a:pPr lvl="1">
              <a:lnSpc>
                <a:spcPct val="100000"/>
              </a:lnSpc>
            </a:pPr>
            <a:r>
              <a:rPr lang="en-US" sz="3500" dirty="0"/>
              <a:t>The exception message should explain what causes the problem and how to solve it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Good: "Size should be integer in range [1…15]"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Good: "Invalid state. First call Initialize()"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Bad: "Unexpected error"</a:t>
            </a:r>
          </a:p>
          <a:p>
            <a:pPr lvl="2">
              <a:lnSpc>
                <a:spcPct val="100000"/>
              </a:lnSpc>
            </a:pPr>
            <a:r>
              <a:rPr lang="en-US" sz="3200" dirty="0"/>
              <a:t>Bad: "Invalid argument"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635" y="446270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626" y="561181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performance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 not throw exceptions in the normal program control flow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JVM could throw exceptions at any time with no way to </a:t>
            </a:r>
            <a:br>
              <a:rPr lang="en-US" dirty="0"/>
            </a:br>
            <a:r>
              <a:rPr lang="en-US" dirty="0"/>
              <a:t>predict them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sz="3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StackOverflowError</a:t>
            </a:r>
            <a:endParaRPr lang="bg-BG" sz="30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/>
              <a:t> </a:t>
            </a:r>
            <a:r>
              <a:rPr lang="en-US" dirty="0"/>
              <a:t>Practices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C8DFF4-B475-4A51-A289-17094CB256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 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D79CE-62D8-4BC4-BEC4-3C08EB10850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exception png">
            <a:extLst>
              <a:ext uri="{FF2B5EF4-FFF2-40B4-BE49-F238E27FC236}">
                <a16:creationId xmlns:a16="http://schemas.microsoft.com/office/drawing/2014/main" id="{CB11C0DF-1CA8-407B-83F8-A09E003F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576" y="989214"/>
            <a:ext cx="3176847" cy="317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Custom exceptions inherit an exception class</a:t>
            </a:r>
            <a:br>
              <a:rPr lang="en-US" sz="3400" dirty="0"/>
            </a:br>
            <a:r>
              <a:rPr lang="en-US" sz="3400" dirty="0"/>
              <a:t>(commonly – </a:t>
            </a:r>
            <a:r>
              <a:rPr lang="en-US" sz="3400" b="1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Exception</a:t>
            </a:r>
            <a:r>
              <a:rPr lang="en-US" sz="3400" dirty="0"/>
              <a:t>)</a:t>
            </a:r>
          </a:p>
          <a:p>
            <a:pPr marL="0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sz="3400" dirty="0"/>
          </a:p>
          <a:p>
            <a:pPr marL="0" indent="0">
              <a:spcBef>
                <a:spcPts val="4200"/>
              </a:spcBef>
              <a:buNone/>
            </a:pPr>
            <a:endParaRPr lang="en-US" sz="3400" dirty="0"/>
          </a:p>
          <a:p>
            <a:r>
              <a:rPr lang="en-US" sz="3400" dirty="0"/>
              <a:t>Thrown just like any other exception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Exceptions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4468" y="2400181"/>
            <a:ext cx="9467386" cy="224676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TankException extends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Exception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TankException(String msg)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super(msg)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0290" y="5650725"/>
            <a:ext cx="10553234" cy="523220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throw new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TankException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("Not enough fuel to travel");</a:t>
            </a:r>
          </a:p>
        </p:txBody>
      </p:sp>
    </p:spTree>
    <p:extLst>
      <p:ext uri="{BB962C8B-B14F-4D97-AF65-F5344CB8AC3E}">
        <p14:creationId xmlns:p14="http://schemas.microsoft.com/office/powerpoint/2010/main" val="116167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>
              <a:defRPr/>
            </a:pPr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>
                <a:defRPr/>
              </a:pPr>
              <a:t>34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7086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0690" y="1752601"/>
            <a:ext cx="7331546" cy="3538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57063">
              <a:buFont typeface="Wingdings" panose="05000000000000000000" pitchFamily="2" charset="2"/>
              <a:buChar char="§"/>
            </a:pPr>
            <a:r>
              <a:rPr lang="en-US" sz="3199" dirty="0">
                <a:solidFill>
                  <a:schemeClr val="bg2"/>
                </a:solidFill>
              </a:rPr>
              <a:t>Exceptions provide a </a:t>
            </a:r>
            <a:r>
              <a:rPr lang="en-US" sz="3199" b="1" dirty="0">
                <a:solidFill>
                  <a:schemeClr val="bg1"/>
                </a:solidFill>
              </a:rPr>
              <a:t>flexible</a:t>
            </a:r>
            <a:r>
              <a:rPr lang="en-US" sz="3199" dirty="0">
                <a:solidFill>
                  <a:schemeClr val="bg2"/>
                </a:solidFill>
              </a:rPr>
              <a:t> error handling mechanism</a:t>
            </a:r>
          </a:p>
          <a:p>
            <a:pPr marL="457063" indent="-457063">
              <a:buFont typeface="Wingdings" panose="05000000000000000000" pitchFamily="2" charset="2"/>
              <a:buChar char="§"/>
            </a:pPr>
            <a:r>
              <a:rPr lang="en-US" sz="3199" dirty="0">
                <a:solidFill>
                  <a:schemeClr val="bg2"/>
                </a:solidFill>
              </a:rPr>
              <a:t>Unhandled exceptions cause error messages</a:t>
            </a:r>
          </a:p>
          <a:p>
            <a:pPr marL="457063" indent="-457063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199" b="1" dirty="0">
                <a:solidFill>
                  <a:schemeClr val="bg1"/>
                </a:solidFill>
                <a:latin typeface="Consolas" panose="020B0609020204030204" pitchFamily="49" charset="0"/>
              </a:rPr>
              <a:t>try-finally</a:t>
            </a:r>
            <a:r>
              <a:rPr lang="en-US" sz="3199" dirty="0">
                <a:solidFill>
                  <a:schemeClr val="bg2"/>
                </a:solidFill>
              </a:rPr>
              <a:t> ensures a given code block is always executed</a:t>
            </a:r>
          </a:p>
          <a:p>
            <a:pPr marL="914263" lvl="1" indent="-457063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199" dirty="0">
                <a:solidFill>
                  <a:schemeClr val="bg2"/>
                </a:solidFill>
              </a:rPr>
              <a:t>Even when an exception is thrown</a:t>
            </a:r>
          </a:p>
        </p:txBody>
      </p:sp>
    </p:spTree>
    <p:extLst>
      <p:ext uri="{BB962C8B-B14F-4D97-AF65-F5344CB8AC3E}">
        <p14:creationId xmlns:p14="http://schemas.microsoft.com/office/powerpoint/2010/main" val="18987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>
                <a:hlinkClick r:id="rId3"/>
              </a:rPr>
              <a:t>https://softuni.bg/modules/59/java-advanced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6115" y="4535261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70006" y="4535261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1174" y="2475274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70008" y="2475274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094" y="1445280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70006" y="1445280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206" y="1445280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37267" y="3505268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19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70007" y="3505268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73804" y="3505268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113007" y="5565254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18" name="Picture 17">
            <a:hlinkClick r:id="rId25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84974" y="5654317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5086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 and </a:t>
            </a:r>
            <a:br>
              <a:rPr lang="en-US" sz="3198" dirty="0"/>
            </a:br>
            <a:r>
              <a:rPr lang="en-US" sz="3198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898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8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lvl="1">
              <a:lnSpc>
                <a:spcPct val="100000"/>
              </a:lnSpc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3" y="2538347"/>
            <a:ext cx="2122030" cy="529273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71" y="2057758"/>
            <a:ext cx="3365989" cy="4481790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983" y="3654314"/>
            <a:ext cx="1118158" cy="11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3" y="5359166"/>
            <a:ext cx="1041691" cy="104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19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53" y="3809902"/>
            <a:ext cx="4641124" cy="1623821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328C19-DCB1-42C8-9ED4-50162FE80B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are Exceptions?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FC66A-35D4-4167-8A53-A3656BF360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2050" name="Picture 2" descr="Ð ÐµÐ·ÑÐ»ÑÐ°Ñ Ñ Ð¸Ð·Ð¾Ð±ÑÐ°Ð¶ÐµÐ½Ð¸Ðµ Ð·Ð° exception png">
            <a:extLst>
              <a:ext uri="{FF2B5EF4-FFF2-40B4-BE49-F238E27FC236}">
                <a16:creationId xmlns:a16="http://schemas.microsoft.com/office/drawing/2014/main" id="{7E3605BF-6D83-4B2C-B955-718011DE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1219140"/>
            <a:ext cx="2847975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F9AF6A-C40B-4369-AF05-5974578463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Simplify code construction and maintenance</a:t>
            </a:r>
            <a:endParaRPr lang="bg-BG" dirty="0"/>
          </a:p>
          <a:p>
            <a:r>
              <a:rPr lang="en-US" dirty="0"/>
              <a:t>Allow the problematic situations to be processed </a:t>
            </a:r>
            <a:br>
              <a:rPr lang="en-US" dirty="0"/>
            </a:br>
            <a:r>
              <a:rPr lang="en-US" dirty="0"/>
              <a:t>at multiple levels</a:t>
            </a:r>
          </a:p>
          <a:p>
            <a:r>
              <a:rPr lang="en-US" dirty="0"/>
              <a:t>Exception objects have detailed information about </a:t>
            </a:r>
            <a:br>
              <a:rPr lang="en-US" dirty="0"/>
            </a:br>
            <a:r>
              <a:rPr lang="en-US" dirty="0"/>
              <a:t>the error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EB54C-81C6-49E6-9276-55A7C993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Exceptions?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6143-E062-425D-8EDA-74B593596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176C2-B4E7-4B5A-9579-E07D5368AADE}"/>
              </a:ext>
            </a:extLst>
          </p:cNvPr>
          <p:cNvSpPr txBox="1"/>
          <p:nvPr/>
        </p:nvSpPr>
        <p:spPr>
          <a:xfrm>
            <a:off x="2066560" y="4267201"/>
            <a:ext cx="9936298" cy="1142337"/>
          </a:xfrm>
          <a:prstGeom prst="rect">
            <a:avLst/>
          </a:prstGeom>
          <a:solidFill>
            <a:schemeClr val="accent6">
              <a:lumMod val="75000"/>
              <a:alpha val="10000"/>
            </a:schemeClr>
          </a:solidFill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i="1" dirty="0"/>
              <a:t>There are two ways to write error-free programs; only the third one works. (Alan J. Perlis)</a:t>
            </a:r>
          </a:p>
        </p:txBody>
      </p:sp>
    </p:spTree>
    <p:extLst>
      <p:ext uri="{BB962C8B-B14F-4D97-AF65-F5344CB8AC3E}">
        <p14:creationId xmlns:p14="http://schemas.microsoft.com/office/powerpoint/2010/main" val="24834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55077-C3A7-4C4F-B4C0-E001741CA2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6560" y="1121144"/>
            <a:ext cx="9668240" cy="527604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Exceptions in</a:t>
            </a:r>
            <a:r>
              <a:rPr lang="ru-RU" dirty="0"/>
              <a:t> </a:t>
            </a:r>
            <a:r>
              <a:rPr lang="en-US" dirty="0"/>
              <a:t>Java are </a:t>
            </a:r>
            <a:r>
              <a:rPr lang="en-US" b="1" dirty="0">
                <a:solidFill>
                  <a:schemeClr val="bg1"/>
                </a:solidFill>
              </a:rPr>
              <a:t>objects</a:t>
            </a:r>
            <a:endParaRPr lang="ru-RU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Throwable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/>
              <a:t>class is a base for </a:t>
            </a:r>
            <a:br>
              <a:rPr lang="en-US" dirty="0"/>
            </a:br>
            <a:r>
              <a:rPr lang="en-US" dirty="0"/>
              <a:t>all exceptions in JVM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a text description of the exception</a:t>
            </a:r>
            <a:endParaRPr lang="ru-RU" dirty="0"/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ru-RU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</a:t>
            </a:r>
            <a:r>
              <a:rPr lang="en-US" dirty="0"/>
              <a:t> the snapshot of the stack at the </a:t>
            </a:r>
            <a:br>
              <a:rPr lang="en-US" dirty="0"/>
            </a:br>
            <a:r>
              <a:rPr lang="en-US" dirty="0"/>
              <a:t>moment of exception throwing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B3C419-8E3D-4E37-BB46-E1AC57C5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Throwable</a:t>
            </a:r>
            <a:r>
              <a:rPr lang="en-US" dirty="0"/>
              <a:t>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49467-BAE1-496B-AE5E-48B0048B4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8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400" dirty="0"/>
              <a:t>Java exceptions inherit from </a:t>
            </a: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Throwable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400" noProof="1"/>
              <a:t>Below</a:t>
            </a: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Throwable </a:t>
            </a:r>
            <a:r>
              <a:rPr lang="en-US" sz="3400" noProof="1"/>
              <a:t>are: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3200" dirty="0"/>
              <a:t> - not expected to be caught under normal </a:t>
            </a:r>
            <a:br>
              <a:rPr lang="en-US" sz="3200" dirty="0"/>
            </a:br>
            <a:r>
              <a:rPr lang="en-US" sz="3200" dirty="0"/>
              <a:t>circumstances from the program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sz="3000" noProof="1"/>
              <a:t>Example - </a:t>
            </a:r>
            <a:r>
              <a:rPr lang="en-US" sz="30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StackOverflowError</a:t>
            </a:r>
            <a:endParaRPr lang="en-US" sz="3000" b="1" noProof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Exception</a:t>
            </a:r>
          </a:p>
          <a:p>
            <a:pPr lvl="2">
              <a:lnSpc>
                <a:spcPct val="110000"/>
              </a:lnSpc>
              <a:buClr>
                <a:schemeClr val="tx1"/>
              </a:buClr>
            </a:pPr>
            <a:r>
              <a:rPr lang="en-US" sz="3000" dirty="0"/>
              <a:t>Used for exceptional conditions that user programs should catch</a:t>
            </a:r>
            <a:endParaRPr lang="en-US" sz="30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lnSpc>
                <a:spcPct val="110000"/>
              </a:lnSpc>
            </a:pPr>
            <a:r>
              <a:rPr lang="en-US" sz="3000" dirty="0"/>
              <a:t>User-defined exceptions</a:t>
            </a:r>
            <a:endParaRPr lang="bg-BG" sz="3000" b="1" dirty="0">
              <a:solidFill>
                <a:schemeClr val="bg1"/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1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4625F3-AEE3-478D-8E44-901BB1C5E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Exceptions</a:t>
            </a:r>
            <a:r>
              <a:rPr lang="en-US" dirty="0"/>
              <a:t> are two types: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Checked</a:t>
            </a:r>
            <a:r>
              <a:rPr lang="en-US" dirty="0"/>
              <a:t> - an exception that is checked (notified) by the </a:t>
            </a:r>
            <a:br>
              <a:rPr lang="en-US" dirty="0"/>
            </a:br>
            <a:r>
              <a:rPr lang="en-US" dirty="0"/>
              <a:t>compiler at compilation-time</a:t>
            </a:r>
          </a:p>
          <a:p>
            <a:pPr lvl="2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Also called as </a:t>
            </a:r>
            <a:r>
              <a:rPr lang="en-US" b="1" dirty="0">
                <a:solidFill>
                  <a:schemeClr val="bg1"/>
                </a:solidFill>
              </a:rPr>
              <a:t>Compile Time</a:t>
            </a:r>
            <a:r>
              <a:rPr lang="en-US" dirty="0"/>
              <a:t> exceptions</a:t>
            </a:r>
          </a:p>
          <a:p>
            <a:pPr marL="609219" lvl="1" indent="0"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609219" lvl="1" indent="0">
              <a:spcBef>
                <a:spcPts val="3000"/>
              </a:spcBef>
              <a:buClr>
                <a:schemeClr val="tx1"/>
              </a:buClr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Unchecked</a:t>
            </a:r>
            <a:r>
              <a:rPr lang="en-US" dirty="0"/>
              <a:t> - an exception that occurs at the time of execution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Also called as </a:t>
            </a:r>
            <a:r>
              <a:rPr lang="en-US" sz="3198" b="1" dirty="0">
                <a:solidFill>
                  <a:schemeClr val="bg1"/>
                </a:solidFill>
              </a:rPr>
              <a:t>Runtime Exceptions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8DC181-D359-43F3-9D59-9EF19F1A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7B617-2289-4114-9827-9F73B069CC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C749A8-EC35-45C0-A1F9-3BBA1202B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172" y="3560987"/>
            <a:ext cx="7552693" cy="161274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public static void main(String args[])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File file = new File("E://file.txt");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FileReader fr = new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FileReader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(file);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66EDE328-C424-4FA8-8621-DB1DA562B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1122" y="4813333"/>
            <a:ext cx="3241560" cy="510778"/>
          </a:xfrm>
          <a:prstGeom prst="wedgeRoundRectCallout">
            <a:avLst>
              <a:gd name="adj1" fmla="val -54431"/>
              <a:gd name="adj2" fmla="val -4597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FileNotFoundException</a:t>
            </a:r>
          </a:p>
        </p:txBody>
      </p:sp>
    </p:spTree>
    <p:extLst>
      <p:ext uri="{BB962C8B-B14F-4D97-AF65-F5344CB8AC3E}">
        <p14:creationId xmlns:p14="http://schemas.microsoft.com/office/powerpoint/2010/main" val="33955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646167-D529-4ABD-BE9B-C022E6CE7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Hierarchy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2421D-450E-41DB-BC3A-FDFA94AFE6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488430-F6F2-4844-A250-E3C1A2FD14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990331"/>
            <a:ext cx="9226487" cy="511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11038</TotalTime>
  <Words>2062</Words>
  <Application>Microsoft Office PowerPoint</Application>
  <PresentationFormat>Widescreen</PresentationFormat>
  <Paragraphs>332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1_SoftUni3_1</vt:lpstr>
      <vt:lpstr>2_SoftUni3_1</vt:lpstr>
      <vt:lpstr>Exception Handling</vt:lpstr>
      <vt:lpstr>Table of Contents</vt:lpstr>
      <vt:lpstr>Have a Question?</vt:lpstr>
      <vt:lpstr>PowerPoint Presentation</vt:lpstr>
      <vt:lpstr>What Are Exceptions?</vt:lpstr>
      <vt:lpstr>The Throwable Class</vt:lpstr>
      <vt:lpstr>Types of Exceptions</vt:lpstr>
      <vt:lpstr>Exceptions</vt:lpstr>
      <vt:lpstr>Exception Hierarchy </vt:lpstr>
      <vt:lpstr>PowerPoint Presentation</vt:lpstr>
      <vt:lpstr>Handling Exceptions</vt:lpstr>
      <vt:lpstr>Multiple Catch Blocks – Example</vt:lpstr>
      <vt:lpstr>Handling Exceptions</vt:lpstr>
      <vt:lpstr>Find the Mistake!</vt:lpstr>
      <vt:lpstr>Handling All Exceptions</vt:lpstr>
      <vt:lpstr>The try-finally Statement</vt:lpstr>
      <vt:lpstr>try-finally – Example</vt:lpstr>
      <vt:lpstr>How Do Exceptions Work?</vt:lpstr>
      <vt:lpstr>PowerPoint Presentation</vt:lpstr>
      <vt:lpstr>PowerPoint Presentation</vt:lpstr>
      <vt:lpstr>Throwing Exceptions</vt:lpstr>
      <vt:lpstr>Using throw Keyword</vt:lpstr>
      <vt:lpstr>Re-Throwing Exceptions</vt:lpstr>
      <vt:lpstr>Throwing Exceptions – Example</vt:lpstr>
      <vt:lpstr>PowerPoint Presentation</vt:lpstr>
      <vt:lpstr>PowerPoint Presentation</vt:lpstr>
      <vt:lpstr>Using catch Block</vt:lpstr>
      <vt:lpstr>Choosing the Exception Type (1)</vt:lpstr>
      <vt:lpstr>Choosing the Exception Type (2)</vt:lpstr>
      <vt:lpstr>Exceptions – Best Practices (1)</vt:lpstr>
      <vt:lpstr>Exceptions – Best Practices (2)</vt:lpstr>
      <vt:lpstr>PowerPoint Presentation</vt:lpstr>
      <vt:lpstr>Creating Custom Exceptions</vt:lpstr>
      <vt:lpstr>Summary</vt:lpstr>
      <vt:lpstr>PowerPoint Presentation</vt:lpstr>
      <vt:lpstr>SoftUni Organizational Partners</vt:lpstr>
      <vt:lpstr>SoftUni Diamond Partners</vt:lpstr>
      <vt:lpstr>Trainings @ Software University (SoftUni)</vt:lpstr>
      <vt:lpstr>License</vt:lpstr>
    </vt:vector>
  </TitlesOfParts>
  <Company>Software University (SoftUni)</Company>
  <LinksUpToDate>false</LinksUpToDate>
  <SharedDoc>false</SharedDoc>
  <HyperlinkBase>https://softuni.bg/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OOP - Exceptions and Error Handling</dc:title>
  <dc:subject>Java OOP – Practical Training Course @ SoftUni</dc:subject>
  <dc:creator>Software University Foundation</dc:creator>
  <cp:keywords>Exception, Error, Handling, SOLID, Polymorphism, Encapsulation, Reflection, Abstartion, Interface, class, Java Basics, Java, OOP, Software University, SoftUni, programming, coding, software development, education, training, course</cp:keywords>
  <dc:description>Java OOP Course @ Software University - https://softuni.bg/modules/59/java-advanced</dc:description>
  <cp:lastModifiedBy>Anna S</cp:lastModifiedBy>
  <cp:revision>536</cp:revision>
  <dcterms:created xsi:type="dcterms:W3CDTF">2018-05-23T13:08:44Z</dcterms:created>
  <dcterms:modified xsi:type="dcterms:W3CDTF">2019-11-22T09:52:10Z</dcterms:modified>
  <cp:category>programming;computer programming;software development;web development</cp:category>
</cp:coreProperties>
</file>